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11" r:id="rId3"/>
    <p:sldId id="302" r:id="rId4"/>
    <p:sldId id="303" r:id="rId5"/>
    <p:sldId id="304" r:id="rId6"/>
    <p:sldId id="259" r:id="rId7"/>
    <p:sldId id="262" r:id="rId8"/>
    <p:sldId id="261" r:id="rId9"/>
    <p:sldId id="260" r:id="rId10"/>
    <p:sldId id="264" r:id="rId11"/>
    <p:sldId id="306" r:id="rId12"/>
    <p:sldId id="307" r:id="rId13"/>
    <p:sldId id="308" r:id="rId14"/>
    <p:sldId id="309" r:id="rId15"/>
    <p:sldId id="267" r:id="rId16"/>
    <p:sldId id="305" r:id="rId17"/>
    <p:sldId id="310" r:id="rId18"/>
    <p:sldId id="293" r:id="rId19"/>
    <p:sldId id="294" r:id="rId20"/>
    <p:sldId id="274" r:id="rId21"/>
    <p:sldId id="275" r:id="rId22"/>
    <p:sldId id="295" r:id="rId23"/>
    <p:sldId id="284" r:id="rId24"/>
    <p:sldId id="285" r:id="rId25"/>
    <p:sldId id="287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0000FF"/>
    <a:srgbClr val="3BB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6434-92C8-4B99-B5F4-FE655515137F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45B2-4A65-40B3-96DC-BE5155DAA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6434-92C8-4B99-B5F4-FE655515137F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45B2-4A65-40B3-96DC-BE5155DAA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8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6434-92C8-4B99-B5F4-FE655515137F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45B2-4A65-40B3-96DC-BE5155DAA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6434-92C8-4B99-B5F4-FE655515137F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45B2-4A65-40B3-96DC-BE5155DAA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3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6434-92C8-4B99-B5F4-FE655515137F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45B2-4A65-40B3-96DC-BE5155DAA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5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6434-92C8-4B99-B5F4-FE655515137F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45B2-4A65-40B3-96DC-BE5155DAA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8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6434-92C8-4B99-B5F4-FE655515137F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45B2-4A65-40B3-96DC-BE5155DAA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3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6434-92C8-4B99-B5F4-FE655515137F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45B2-4A65-40B3-96DC-BE5155DAA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5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6434-92C8-4B99-B5F4-FE655515137F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45B2-4A65-40B3-96DC-BE5155DAA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04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6434-92C8-4B99-B5F4-FE655515137F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45B2-4A65-40B3-96DC-BE5155DAA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4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6434-92C8-4B99-B5F4-FE655515137F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45B2-4A65-40B3-96DC-BE5155DAA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6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A6434-92C8-4B99-B5F4-FE655515137F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D45B2-4A65-40B3-96DC-BE5155DAA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6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znWwV0JKXM" TargetMode="External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hyperlink" Target="https://www.youtube.com/watch?v=RUe1t7a_IqY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rrosakwok.com/%E5%A6%82%E4%BD%95-%E5%BB%BA%E7%AB%8B%E5%AD%A9%E5%AD%90%E7%9A%84%E8%87%AA%E4%BF%A1%E5%BF%83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92swq5V2JM" TargetMode="External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sgschoolhk.com/cdn/shop/collections/166719352_2969809056572207_6887586697906857834_n.jpg?v=16875076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2762"/>
            <a:ext cx="12192000" cy="56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11927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如</a:t>
            </a:r>
            <a:r>
              <a:rPr lang="zh-TW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何處理與孩子的衝突而不會</a:t>
            </a:r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傷感情</a:t>
            </a:r>
            <a:endParaRPr lang="en-US" sz="5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0291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9065" y="367255"/>
            <a:ext cx="1162878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</a:t>
            </a:r>
            <a:r>
              <a:rPr lang="en-US" altLang="zh-TW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4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句說話不適宜講！</a:t>
            </a:r>
            <a:endParaRPr lang="en-US" altLang="zh-TW" sz="4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 fontAlgn="base"/>
            <a:endParaRPr lang="en-US" altLang="zh-TW" sz="2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just" fontAlgn="base"/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、你是不是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想激死我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？（情緒勒索的話）</a:t>
            </a:r>
          </a:p>
          <a:p>
            <a:pPr algn="just" fontAlgn="base"/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  <a:p>
            <a:pPr algn="just" fontAlgn="base"/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、你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夠膽再講多一次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？（阻止表達的話）</a:t>
            </a:r>
            <a:endParaRPr lang="en-US" altLang="zh-TW" sz="2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just" fontAlgn="base"/>
            <a:endParaRPr lang="en-US" altLang="zh-TW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just" fontAlgn="base"/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、這有什麼問題呀？咁就要發脾氣！（缺乏同理心的話）</a:t>
            </a:r>
          </a:p>
          <a:p>
            <a:pPr algn="just" fontAlgn="base"/>
            <a:endParaRPr lang="zh-TW" altLang="en-US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just" fontAlgn="base"/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、你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現在是欠打嗎？（恐嚇的話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just" fontAlgn="base"/>
            <a:endParaRPr lang="en-US" altLang="zh-TW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just" fontAlgn="base"/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、你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真係十言九鼎！仲要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發脾氣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！（標籤負向性格）</a:t>
            </a:r>
          </a:p>
          <a:p>
            <a:pPr algn="just" fontAlgn="base"/>
            <a:endParaRPr lang="zh-TW" altLang="en-US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just" fontAlgn="base"/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、你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這樣是甚麼態度？別人都不會這樣</a:t>
            </a:r>
            <a:r>
              <a:rPr lang="en-US" altLang="zh-TW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（比較的話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YouTube 和其他 9 個頁面 - 學校 - Microsoft​ Ed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38188" r="50773" b="36062"/>
          <a:stretch/>
        </p:blipFill>
        <p:spPr>
          <a:xfrm>
            <a:off x="1654232" y="1745673"/>
            <a:ext cx="7768442" cy="42561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41617" y="684014"/>
            <a:ext cx="592982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DFKai-SB" panose="03000509000000000000" pitchFamily="65" charset="-120"/>
                <a:ea typeface="DFKai-SB" panose="03000509000000000000" pitchFamily="65" charset="-120"/>
              </a:rPr>
              <a:t>跟爸媽溝通總是讓你心很累嗎？</a:t>
            </a:r>
            <a:endParaRPr lang="en-US" sz="32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www.youtube.com/watch?v=BznWwV0JKXM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1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2361" y="667655"/>
            <a:ext cx="784131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囝囡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常見不</a:t>
            </a:r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聽教的行為：</a:t>
            </a:r>
            <a:endParaRPr lang="en-US" altLang="zh-TW" sz="4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fontAlgn="base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好好地講都係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唔聽，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要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大人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父母發脾氣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才聽</a:t>
            </a:r>
            <a:br>
              <a:rPr lang="zh-TW" altLang="en-US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、只會怕（聽）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比較惡的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人</a:t>
            </a:r>
            <a:br>
              <a:rPr lang="zh-TW" altLang="en-US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常常沒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用心聽、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沒記應做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的事</a:t>
            </a:r>
            <a:br>
              <a:rPr lang="zh-TW" altLang="en-US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、自己先不對，還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怪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大人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父母好惡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、一直再犯同樣的錯</a:t>
            </a:r>
            <a:br>
              <a:rPr lang="zh-TW" altLang="en-US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、提醒他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她不要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做，但他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她偏要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做</a:t>
            </a:r>
            <a:br>
              <a:rPr lang="zh-TW" altLang="en-US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、做錯了，總是怪別人害他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她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、挑戰大人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父母底線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、故意行為多</a:t>
            </a:r>
            <a:br>
              <a:rPr lang="zh-TW" altLang="en-US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、唔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想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被人管，但又不能自己管好自己</a:t>
            </a:r>
            <a:br>
              <a:rPr lang="zh-TW" altLang="en-US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、怎麼駡都不怕，依然故我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229" y="1770610"/>
            <a:ext cx="4325735" cy="432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2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0449" y="652548"/>
            <a:ext cx="6028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36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「好好說都不聽」</a:t>
            </a:r>
            <a:r>
              <a:rPr lang="en-US" altLang="zh-TW" sz="36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</a:t>
            </a:r>
            <a:r>
              <a:rPr lang="zh-TW" altLang="en-US" sz="36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個心理</a:t>
            </a:r>
            <a:endParaRPr lang="en-US" altLang="zh-TW" sz="3600" b="1" dirty="0" smtClean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fontAlgn="base"/>
            <a:endParaRPr lang="en-US" altLang="zh-TW" sz="3600" b="1" dirty="0" smtClean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 fontAlgn="base"/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心理</a:t>
            </a:r>
            <a:r>
              <a:rPr lang="en-US" altLang="zh-TW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、你警告的</a:t>
            </a:r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事唔會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發生</a:t>
            </a:r>
          </a:p>
          <a:p>
            <a:pPr algn="just" fontAlgn="base"/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algn="just" fontAlgn="base"/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心理</a:t>
            </a:r>
            <a:r>
              <a:rPr lang="en-US" altLang="zh-TW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、我覺得我才是對的</a:t>
            </a:r>
          </a:p>
          <a:p>
            <a:pPr algn="just" fontAlgn="base"/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algn="just" fontAlgn="base"/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心理</a:t>
            </a:r>
            <a:r>
              <a:rPr lang="en-US" altLang="zh-TW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我唔想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聽、我不喜歡</a:t>
            </a:r>
            <a:endParaRPr lang="en-US" altLang="zh-TW" sz="36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just" fontAlgn="base"/>
            <a:r>
              <a:rPr lang="en-US" altLang="zh-TW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被威脅的方式</a:t>
            </a:r>
          </a:p>
        </p:txBody>
      </p:sp>
      <p:pic>
        <p:nvPicPr>
          <p:cNvPr id="10242" name="Picture 2" descr="如果孩子看不懂別人臉色，該怎麼辦呢？ - 文章專欄- 幼思職能/心理聯合治療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051" y="1146135"/>
            <a:ext cx="5345084" cy="463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284422" y="0"/>
            <a:ext cx="914400" cy="1305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6434051" y="1305097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31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60162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endParaRPr lang="en-US" altLang="zh-TW" b="1" dirty="0" smtClean="0"/>
          </a:p>
          <a:p>
            <a:pPr fontAlgn="base"/>
            <a:endParaRPr lang="zh-TW" altLang="en-US" b="1" dirty="0"/>
          </a:p>
        </p:txBody>
      </p:sp>
      <p:sp>
        <p:nvSpPr>
          <p:cNvPr id="3" name="矩形 2"/>
          <p:cNvSpPr/>
          <p:nvPr/>
        </p:nvSpPr>
        <p:spPr>
          <a:xfrm>
            <a:off x="781878" y="424863"/>
            <a:ext cx="640863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「好好說都不聽」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個溝通法</a:t>
            </a:r>
            <a:endParaRPr lang="en-US" altLang="zh-TW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fontAlgn="base"/>
            <a:endParaRPr lang="zh-TW" altLang="en-US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fontAlgn="base"/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、我再講最後一次⋯（提醒法）</a:t>
            </a:r>
            <a:endParaRPr lang="en-US" altLang="zh-TW" sz="2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base"/>
            <a:endParaRPr lang="zh-TW" altLang="en-US" sz="2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base"/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、講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我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知你為什麼不要？（刺激思考）</a:t>
            </a:r>
            <a:endParaRPr lang="en-US" altLang="zh-TW" sz="2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base"/>
            <a:endParaRPr lang="en-US" altLang="zh-TW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base"/>
            <a:r>
              <a:rPr lang="en-US" altLang="zh-TW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、重複一次我講的話！（幫助專心）</a:t>
            </a:r>
          </a:p>
          <a:p>
            <a:pPr fontAlgn="base"/>
            <a:endParaRPr lang="zh-TW" altLang="en-US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base"/>
            <a:r>
              <a:rPr lang="en-US" altLang="zh-TW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、你覺得媽媽（爸爸）為什麼發脾氣？（情緒覺察）</a:t>
            </a:r>
          </a:p>
          <a:p>
            <a:pPr fontAlgn="base"/>
            <a:endParaRPr lang="en-US" altLang="zh-TW" sz="2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base"/>
            <a:endParaRPr lang="zh-TW" altLang="en-US" sz="2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base"/>
            <a:endParaRPr lang="zh-TW" altLang="en-US" dirty="0"/>
          </a:p>
        </p:txBody>
      </p:sp>
      <p:pic>
        <p:nvPicPr>
          <p:cNvPr id="11266" name="Picture 2" descr="親子溝通】做好親子溝通3技巧，關係更上一層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014" y="424862"/>
            <a:ext cx="4881939" cy="621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0756669" y="756459"/>
            <a:ext cx="399012" cy="723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en-US" dirty="0" smtClean="0"/>
              <a:t>4</a:t>
            </a:r>
          </a:p>
          <a:p>
            <a:pPr lvl="0" fontAlgn="base"/>
            <a:endParaRPr lang="en-US" altLang="zh-TW" sz="2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lvl="0" fontAlgn="base"/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4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dirty="0" smtClean="0"/>
              <a:t>4</a:t>
            </a:r>
            <a:endParaRPr lang="en-US" dirty="0"/>
          </a:p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3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8949" y="702286"/>
            <a:ext cx="112510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4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父母要掌握</a:t>
            </a:r>
            <a:r>
              <a:rPr lang="en-US" altLang="zh-TW" sz="4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EQ</a:t>
            </a:r>
            <a:r>
              <a:rPr lang="zh-TW" altLang="en-US" sz="4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好</a:t>
            </a:r>
            <a:r>
              <a:rPr lang="zh-TW" altLang="en-US" sz="4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，教養才不</a:t>
            </a:r>
            <a:r>
              <a:rPr lang="zh-TW" altLang="en-US" sz="4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失效</a:t>
            </a:r>
          </a:p>
          <a:p>
            <a:pPr fontAlgn="base"/>
            <a:r>
              <a:rPr lang="en-US" altLang="zh-TW" sz="28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、具體教孩子</a:t>
            </a:r>
            <a:r>
              <a:rPr lang="zh-TW" altLang="en-US" sz="28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表達自己</a:t>
            </a:r>
            <a:endParaRPr lang="zh-TW" altLang="en-US" sz="28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fontAlgn="base"/>
            <a:r>
              <a:rPr lang="en-US" altLang="zh-TW" sz="28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、營造出有安全感的對話</a:t>
            </a:r>
            <a:endParaRPr lang="en-US" altLang="zh-TW" sz="28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fontAlgn="base"/>
            <a:r>
              <a:rPr lang="en-US" altLang="zh-TW" sz="28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、晦氣</a:t>
            </a:r>
            <a:r>
              <a:rPr lang="zh-TW" altLang="en-US" sz="28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說話要少說，要說心裡話</a:t>
            </a:r>
          </a:p>
          <a:p>
            <a:pPr fontAlgn="base"/>
            <a:r>
              <a:rPr lang="en-US" altLang="zh-TW" sz="28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8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、減少</a:t>
            </a:r>
            <a:r>
              <a:rPr lang="zh-TW" altLang="en-US" sz="28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不必要的比較</a:t>
            </a:r>
          </a:p>
          <a:p>
            <a:pPr fontAlgn="base"/>
            <a:endParaRPr lang="en-US" altLang="zh-TW" sz="28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fontAlgn="base"/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情緒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勒索的話語在教養上一點幫助都沒有，一定要少說！這些情緒控管，會影響孩子的自我認同，並不會讓孩子變更好，反而容易養成習慣怨天尤人的孩子，情緒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EQ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沒教好會影響孩子的一生，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不要當控制父母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fontAlgn="base"/>
            <a:r>
              <a:rPr lang="zh-TW" altLang="en-US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要當</a:t>
            </a:r>
            <a:r>
              <a:rPr lang="zh-TW" altLang="en-US" sz="40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「引導」父母</a:t>
            </a:r>
            <a:r>
              <a:rPr lang="zh-TW" altLang="en-US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！</a:t>
            </a:r>
            <a:endParaRPr lang="zh-TW" altLang="en-US" sz="28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37220" y="1490349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矩形 3"/>
          <p:cNvSpPr/>
          <p:nvPr/>
        </p:nvSpPr>
        <p:spPr>
          <a:xfrm>
            <a:off x="1479031" y="628575"/>
            <a:ext cx="757130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父母子女衝突的說白：說沒兩句就吵架？</a:t>
            </a:r>
            <a:endParaRPr lang="en-US" altLang="zh-TW" sz="32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www.youtube.com/watch?v=RUe1t7a_IqY</a:t>
            </a:r>
            <a:endParaRPr lang="en-US" dirty="0"/>
          </a:p>
        </p:txBody>
      </p:sp>
      <p:pic>
        <p:nvPicPr>
          <p:cNvPr id="5" name="圖片 4" descr="YouTube 和其他 9 個頁面 - 學校 - Microsoft​ Edg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9" t="47688" r="50226" b="24937"/>
          <a:stretch/>
        </p:blipFill>
        <p:spPr>
          <a:xfrm>
            <a:off x="1537220" y="1809030"/>
            <a:ext cx="7884823" cy="44504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234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0203" y="360646"/>
            <a:ext cx="10282844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總結：如何處理與子女的衝突</a:t>
            </a:r>
          </a:p>
          <a:p>
            <a:endParaRPr lang="zh-TW" altLang="en-US" dirty="0"/>
          </a:p>
          <a:p>
            <a:r>
              <a:rPr lang="en-US" altLang="zh-TW" sz="2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1. </a:t>
            </a:r>
            <a:r>
              <a:rPr lang="zh-TW" altLang="en-US" sz="2400" b="1" dirty="0" smtClean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保持</a:t>
            </a:r>
            <a:r>
              <a:rPr lang="zh-TW" altLang="en-US" sz="24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冷靜</a:t>
            </a:r>
          </a:p>
          <a:p>
            <a:r>
              <a:rPr lang="zh-TW" altLang="en-US" sz="2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   家長</a:t>
            </a:r>
            <a:r>
              <a:rPr lang="zh-TW" altLang="en-US" sz="2400" b="1" dirty="0">
                <a:latin typeface="DFKai-SB" panose="03000509000000000000" pitchFamily="65" charset="-120"/>
                <a:ea typeface="DFKai-SB" panose="03000509000000000000" pitchFamily="65" charset="-120"/>
              </a:rPr>
              <a:t>先穩定自己的情緒 </a:t>
            </a:r>
            <a:r>
              <a:rPr lang="en-US" altLang="zh-TW" sz="2400" b="1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2400" b="1" dirty="0">
                <a:latin typeface="DFKai-SB" panose="03000509000000000000" pitchFamily="65" charset="-120"/>
                <a:ea typeface="DFKai-SB" panose="03000509000000000000" pitchFamily="65" charset="-120"/>
              </a:rPr>
              <a:t>例如：暫離現場、做深呼吸</a:t>
            </a:r>
            <a:r>
              <a:rPr lang="en-US" altLang="zh-TW" sz="2400" b="1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endParaRPr lang="en-US" altLang="zh-TW" sz="24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2. </a:t>
            </a:r>
            <a:r>
              <a:rPr lang="zh-TW" altLang="en-US" sz="24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以同理心聆聽子女的想法和感受</a:t>
            </a:r>
          </a:p>
          <a:p>
            <a:r>
              <a:rPr lang="zh-TW" altLang="en-US" sz="2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  以</a:t>
            </a:r>
            <a:r>
              <a:rPr lang="zh-TW" altLang="en-US" sz="2400" b="1" dirty="0">
                <a:latin typeface="DFKai-SB" panose="03000509000000000000" pitchFamily="65" charset="-120"/>
                <a:ea typeface="DFKai-SB" panose="03000509000000000000" pitchFamily="65" charset="-120"/>
              </a:rPr>
              <a:t>開放的態度去聆聽和</a:t>
            </a:r>
            <a:r>
              <a:rPr lang="zh-TW" altLang="en-US" sz="2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了解接納</a:t>
            </a:r>
            <a:r>
              <a:rPr lang="zh-TW" altLang="en-US" sz="2400" b="1" dirty="0">
                <a:latin typeface="DFKai-SB" panose="03000509000000000000" pitchFamily="65" charset="-120"/>
                <a:ea typeface="DFKai-SB" panose="03000509000000000000" pitchFamily="65" charset="-120"/>
              </a:rPr>
              <a:t>子女的</a:t>
            </a:r>
            <a:r>
              <a:rPr lang="zh-TW" altLang="en-US" sz="2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感受避免心急</a:t>
            </a:r>
            <a:endParaRPr lang="en-US" altLang="zh-TW" sz="24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  糾正</a:t>
            </a:r>
            <a:r>
              <a:rPr lang="zh-TW" altLang="en-US" sz="2400" b="1" dirty="0">
                <a:latin typeface="DFKai-SB" panose="03000509000000000000" pitchFamily="65" charset="-120"/>
                <a:ea typeface="DFKai-SB" panose="03000509000000000000" pitchFamily="65" charset="-120"/>
              </a:rPr>
              <a:t>或訓斥，令</a:t>
            </a:r>
            <a:r>
              <a:rPr lang="zh-TW" altLang="en-US" sz="2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子女</a:t>
            </a:r>
            <a:r>
              <a:rPr lang="zh-TW" altLang="en-US" sz="2400" b="1" dirty="0">
                <a:latin typeface="DFKai-SB" panose="03000509000000000000" pitchFamily="65" charset="-120"/>
                <a:ea typeface="DFKai-SB" panose="03000509000000000000" pitchFamily="65" charset="-120"/>
              </a:rPr>
              <a:t>不願溝通</a:t>
            </a:r>
          </a:p>
          <a:p>
            <a:endParaRPr lang="en-US" altLang="zh-TW" sz="24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3. </a:t>
            </a:r>
            <a:r>
              <a:rPr lang="zh-TW" altLang="en-US" sz="24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一起商討解決辦法</a:t>
            </a:r>
          </a:p>
          <a:p>
            <a:r>
              <a:rPr lang="zh-TW" altLang="en-US" sz="2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   第一</a:t>
            </a:r>
            <a:r>
              <a:rPr lang="zh-TW" altLang="en-US" sz="2400" b="1" dirty="0">
                <a:latin typeface="DFKai-SB" panose="03000509000000000000" pitchFamily="65" charset="-120"/>
                <a:ea typeface="DFKai-SB" panose="03000509000000000000" pitchFamily="65" charset="-120"/>
              </a:rPr>
              <a:t>步：講出當下的衝突問題</a:t>
            </a:r>
          </a:p>
          <a:p>
            <a:r>
              <a:rPr lang="zh-TW" altLang="en-US" sz="2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   第二</a:t>
            </a:r>
            <a:r>
              <a:rPr lang="zh-TW" altLang="en-US" sz="2400" b="1" dirty="0">
                <a:latin typeface="DFKai-SB" panose="03000509000000000000" pitchFamily="65" charset="-120"/>
                <a:ea typeface="DFKai-SB" panose="03000509000000000000" pitchFamily="65" charset="-120"/>
              </a:rPr>
              <a:t>步：家長講出自己的感受和期望</a:t>
            </a:r>
          </a:p>
          <a:p>
            <a:r>
              <a:rPr lang="zh-TW" altLang="en-US" sz="2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   第三</a:t>
            </a:r>
            <a:r>
              <a:rPr lang="zh-TW" altLang="en-US" sz="2400" b="1" dirty="0">
                <a:latin typeface="DFKai-SB" panose="03000509000000000000" pitchFamily="65" charset="-120"/>
                <a:ea typeface="DFKai-SB" panose="03000509000000000000" pitchFamily="65" charset="-120"/>
              </a:rPr>
              <a:t>步：鼓勵子女講出他</a:t>
            </a:r>
            <a:r>
              <a:rPr lang="en-US" altLang="zh-TW" sz="2400" b="1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2400" b="1" dirty="0">
                <a:latin typeface="DFKai-SB" panose="03000509000000000000" pitchFamily="65" charset="-120"/>
                <a:ea typeface="DFKai-SB" panose="03000509000000000000" pitchFamily="65" charset="-120"/>
              </a:rPr>
              <a:t>她</a:t>
            </a:r>
            <a:r>
              <a:rPr lang="en-US" altLang="zh-TW" sz="2400" b="1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2400" b="1" dirty="0">
                <a:latin typeface="DFKai-SB" panose="03000509000000000000" pitchFamily="65" charset="-120"/>
                <a:ea typeface="DFKai-SB" panose="03000509000000000000" pitchFamily="65" charset="-120"/>
              </a:rPr>
              <a:t>的需要、感受和期望</a:t>
            </a:r>
          </a:p>
          <a:p>
            <a:r>
              <a:rPr lang="zh-TW" altLang="en-US" sz="2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   第四</a:t>
            </a:r>
            <a:r>
              <a:rPr lang="zh-TW" altLang="en-US" sz="2400" b="1" dirty="0">
                <a:latin typeface="DFKai-SB" panose="03000509000000000000" pitchFamily="65" charset="-120"/>
                <a:ea typeface="DFKai-SB" panose="03000509000000000000" pitchFamily="65" charset="-120"/>
              </a:rPr>
              <a:t>步：與子女一起列出各種可能的解決方法</a:t>
            </a:r>
          </a:p>
          <a:p>
            <a:r>
              <a:rPr lang="zh-TW" altLang="en-US" sz="2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   第五</a:t>
            </a:r>
            <a:r>
              <a:rPr lang="zh-TW" altLang="en-US" sz="2400" b="1" dirty="0">
                <a:latin typeface="DFKai-SB" panose="03000509000000000000" pitchFamily="65" charset="-120"/>
                <a:ea typeface="DFKai-SB" panose="03000509000000000000" pitchFamily="65" charset="-120"/>
              </a:rPr>
              <a:t>步：引導子女分析各種方法的利弊，從而一起</a:t>
            </a:r>
            <a:r>
              <a:rPr lang="zh-TW" altLang="en-US" sz="2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選擇</a:t>
            </a:r>
            <a:endParaRPr lang="en-US" altLang="zh-TW" sz="24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b="1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US" altLang="zh-TW" sz="2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          </a:t>
            </a:r>
            <a:r>
              <a:rPr lang="zh-TW" altLang="en-US" sz="2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合適</a:t>
            </a:r>
            <a:r>
              <a:rPr lang="zh-TW" altLang="en-US" sz="2400" b="1" dirty="0">
                <a:latin typeface="DFKai-SB" panose="03000509000000000000" pitchFamily="65" charset="-120"/>
                <a:ea typeface="DFKai-SB" panose="03000509000000000000" pitchFamily="65" charset="-120"/>
              </a:rPr>
              <a:t>的解決方法</a:t>
            </a:r>
          </a:p>
          <a:p>
            <a:r>
              <a:rPr lang="zh-TW" altLang="en-US" sz="2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   第六</a:t>
            </a:r>
            <a:r>
              <a:rPr lang="zh-TW" altLang="en-US" sz="2400" b="1" dirty="0">
                <a:latin typeface="DFKai-SB" panose="03000509000000000000" pitchFamily="65" charset="-120"/>
                <a:ea typeface="DFKai-SB" panose="03000509000000000000" pitchFamily="65" charset="-120"/>
              </a:rPr>
              <a:t>步：付諸實行、事後一起檢討成效</a:t>
            </a:r>
            <a:endParaRPr lang="en-US" sz="2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4" name="圖片 3" descr="infographic_如何處理與子女的衝突_家長錦囊_zh-hk 和其他 12 個頁面 - 學校 - Microsoft​ Ed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7" t="16437" r="34681" b="4062"/>
          <a:stretch/>
        </p:blipFill>
        <p:spPr>
          <a:xfrm>
            <a:off x="8722873" y="1704108"/>
            <a:ext cx="3164327" cy="44722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6470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卡通学生,人物素材,设计素材,设计模板,汇图网www.huitu.com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6" t="21313" r="41091" b="11187"/>
          <a:stretch/>
        </p:blipFill>
        <p:spPr>
          <a:xfrm>
            <a:off x="1014153" y="1999345"/>
            <a:ext cx="4385426" cy="381956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7346" y="823639"/>
            <a:ext cx="11957119" cy="923330"/>
          </a:xfrm>
          <a:prstGeom prst="rect">
            <a:avLst/>
          </a:prstGeom>
          <a:solidFill>
            <a:srgbClr val="99FF66"/>
          </a:solidFill>
        </p:spPr>
        <p:txBody>
          <a:bodyPr wrap="none">
            <a:spAutoFit/>
          </a:bodyPr>
          <a:lstStyle/>
          <a:p>
            <a:r>
              <a:rPr lang="zh-TW" altLang="en-US" sz="5400" b="1" dirty="0">
                <a:latin typeface="DFKai-SB" panose="03000509000000000000" pitchFamily="65" charset="-120"/>
                <a:ea typeface="DFKai-SB" panose="03000509000000000000" pitchFamily="65" charset="-120"/>
              </a:rPr>
              <a:t>建立囝囡自信心能促進親子和諧關係</a:t>
            </a:r>
            <a:r>
              <a:rPr lang="en-US" altLang="zh-TW" sz="5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  <a:endParaRPr lang="en-US" altLang="zh-TW" sz="5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4" name="圖片 3" descr="親子和諧關係卡通 - Yahoo 圖片搜尋結果 和其他 12 個頁面 - 學校 - Microsoft​ Edg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9" t="28063" r="43545" b="20438"/>
          <a:stretch/>
        </p:blipFill>
        <p:spPr>
          <a:xfrm>
            <a:off x="6209608" y="2275192"/>
            <a:ext cx="3848792" cy="353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70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不怕失敗的孩子 - Google Search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3" t="26063" r="7137" b="38437"/>
          <a:stretch/>
        </p:blipFill>
        <p:spPr>
          <a:xfrm>
            <a:off x="0" y="43934"/>
            <a:ext cx="12192000" cy="686282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9382" y="5413957"/>
            <a:ext cx="118206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dirty="0" smtClean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五個方法教出自信不怕失敗的孩子</a:t>
            </a:r>
            <a:endParaRPr lang="zh-TW" altLang="en-US" sz="6000" b="1" dirty="0">
              <a:solidFill>
                <a:srgbClr val="0000FF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126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akuna.com.tw/wp-content/uploads/2021/07/%E8%A1%9D%E7%AA%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34785" y="5031814"/>
            <a:ext cx="1112242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對衝突的理解：可稱為糾紛或紛爭，是指兩個個體的需求、價值觀念和利益引致實際或想像的反對表現。</a:t>
            </a:r>
          </a:p>
        </p:txBody>
      </p:sp>
    </p:spTree>
    <p:extLst>
      <p:ext uri="{BB962C8B-B14F-4D97-AF65-F5344CB8AC3E}">
        <p14:creationId xmlns:p14="http://schemas.microsoft.com/office/powerpoint/2010/main" val="161671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5434" y="218086"/>
            <a:ext cx="10346635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如何建立孩子的自信心</a:t>
            </a:r>
            <a:r>
              <a:rPr lang="en-US" altLang="zh-TW" sz="3200" b="1" dirty="0" smtClean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生活要求我們應對一大堆挑戰、</a:t>
            </a:r>
            <a:r>
              <a:rPr lang="zh-TW" altLang="en-US" sz="2000" b="1" dirty="0">
                <a:latin typeface="DFKai-SB" panose="03000509000000000000" pitchFamily="65" charset="-120"/>
                <a:ea typeface="DFKai-SB" panose="03000509000000000000" pitchFamily="65" charset="-120"/>
              </a:rPr>
              <a:t>當中</a:t>
            </a:r>
            <a:r>
              <a:rPr lang="zh-TW" altLang="en-US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好多變化、挫折與損失</a:t>
            </a:r>
            <a:r>
              <a:rPr lang="zh-TW" altLang="en-US" sz="2000" b="1" dirty="0">
                <a:latin typeface="DFKai-SB" panose="03000509000000000000" pitchFamily="65" charset="-120"/>
                <a:ea typeface="DFKai-SB" panose="03000509000000000000" pitchFamily="65" charset="-120"/>
              </a:rPr>
              <a:t>，至</a:t>
            </a:r>
            <a:r>
              <a:rPr lang="zh-TW" altLang="en-US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使我們隨時都準備好迎接挑戰而變得</a:t>
            </a:r>
            <a:r>
              <a:rPr lang="zh-TW" altLang="en-US" sz="2000" b="1" dirty="0">
                <a:latin typeface="DFKai-SB" panose="03000509000000000000" pitchFamily="65" charset="-120"/>
                <a:ea typeface="DFKai-SB" panose="03000509000000000000" pitchFamily="65" charset="-120"/>
              </a:rPr>
              <a:t>精疲力竭！</a:t>
            </a:r>
            <a:endParaRPr lang="en-US" altLang="zh-TW" sz="20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0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儘管遭受到重大挫折，第二天早上，仍然會起床下定決心再試一次。這種自我調節讓自身狀態維持平衡的能力，兒童</a:t>
            </a:r>
            <a:r>
              <a:rPr lang="zh-TW" altLang="en-US" sz="2000" b="1" dirty="0">
                <a:latin typeface="DFKai-SB" panose="03000509000000000000" pitchFamily="65" charset="-120"/>
                <a:ea typeface="DFKai-SB" panose="03000509000000000000" pitchFamily="65" charset="-120"/>
              </a:rPr>
              <a:t>心理學家稱</a:t>
            </a:r>
            <a:r>
              <a:rPr lang="zh-TW" altLang="en-US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之為</a:t>
            </a:r>
            <a:r>
              <a:rPr lang="zh-TW" altLang="en-US" sz="2000" b="1" dirty="0" smtClean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「韌性」</a:t>
            </a:r>
            <a:r>
              <a:rPr lang="zh-TW" altLang="en-US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0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0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韌性從何而來呢？ 除了遺傳，通過後天努力，都可以重新訓練我們的大腦，讓我們更富有韌性。 但要幫助您的孩子建立內心強大的力量，</a:t>
            </a:r>
            <a:r>
              <a:rPr lang="zh-TW" altLang="en-US" sz="2000" b="1" dirty="0" smtClean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親子關係永遠都是最有效的第一步</a:t>
            </a:r>
            <a:r>
              <a:rPr lang="zh-TW" altLang="en-US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0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0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美國精神科醫生</a:t>
            </a:r>
            <a:r>
              <a:rPr lang="en-US" altLang="zh-TW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Edward Hallowell </a:t>
            </a:r>
            <a:r>
              <a:rPr lang="zh-TW" altLang="en-US" sz="2000" b="1" dirty="0">
                <a:latin typeface="DFKai-SB" panose="03000509000000000000" pitchFamily="65" charset="-120"/>
                <a:ea typeface="DFKai-SB" panose="03000509000000000000" pitchFamily="65" charset="-120"/>
              </a:rPr>
              <a:t>博士視說 ：</a:t>
            </a:r>
            <a:r>
              <a:rPr lang="zh-TW" altLang="en-US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「韌性來自於你打從內心知道你永遠不會是孤單的</a:t>
            </a:r>
            <a:r>
              <a:rPr lang="en-US" altLang="zh-TW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......</a:t>
            </a:r>
            <a:r>
              <a:rPr lang="zh-TW" altLang="en-US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如你感到與別人有所聯繫，你將永遠能夠應對逆境。我們應對逆境所需的技能，是始於一種</a:t>
            </a:r>
            <a:r>
              <a:rPr lang="en-US" altLang="zh-TW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『</a:t>
            </a:r>
            <a:r>
              <a:rPr lang="zh-TW" altLang="en-US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感覺</a:t>
            </a:r>
            <a:r>
              <a:rPr lang="en-US" altLang="zh-TW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』</a:t>
            </a:r>
            <a:r>
              <a:rPr lang="zh-TW" altLang="en-US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 一種</a:t>
            </a:r>
            <a:r>
              <a:rPr lang="en-US" altLang="zh-TW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『</a:t>
            </a:r>
            <a:r>
              <a:rPr lang="zh-TW" altLang="en-US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我能解決這個問題，無論發生什麼，我都能找到解決方案</a:t>
            </a:r>
            <a:r>
              <a:rPr lang="en-US" altLang="zh-TW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』</a:t>
            </a:r>
            <a:r>
              <a:rPr lang="zh-TW" altLang="en-US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的感覺；一種</a:t>
            </a:r>
            <a:r>
              <a:rPr lang="en-US" altLang="zh-TW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『</a:t>
            </a:r>
            <a:r>
              <a:rPr lang="zh-TW" altLang="en-US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我經歷過艱難時期，並且以往我把事情也處理得很不錯</a:t>
            </a:r>
            <a:r>
              <a:rPr lang="en-US" altLang="zh-TW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』</a:t>
            </a:r>
            <a:r>
              <a:rPr lang="zh-TW" altLang="en-US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的感覺；一種</a:t>
            </a:r>
            <a:r>
              <a:rPr lang="en-US" altLang="zh-TW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『</a:t>
            </a:r>
            <a:r>
              <a:rPr lang="zh-TW" altLang="en-US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即使我感到迷茫，我總有地方可以轉彎。</a:t>
            </a:r>
            <a:r>
              <a:rPr lang="en-US" altLang="zh-TW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』</a:t>
            </a:r>
            <a:r>
              <a:rPr lang="zh-TW" altLang="en-US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的感覺。</a:t>
            </a:r>
            <a:endParaRPr lang="en-US" altLang="zh-TW" sz="20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0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坊間對韌性有一種普遍的誤解，認為孩子要通過失敗來培養適應能力。而事實是相反，孩子們是通過成功應對失敗來培養出韌性。</a:t>
            </a:r>
            <a:r>
              <a:rPr lang="zh-TW" altLang="en-US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當孩子們有勇氣站起來再試一次時，他們就會知道他們可以在逆境中生存下來，然後一切依然可以順利進行</a:t>
            </a:r>
            <a:r>
              <a:rPr lang="zh-TW" altLang="en-US" sz="2000" b="1" dirty="0">
                <a:latin typeface="DFKai-SB" panose="03000509000000000000" pitchFamily="65" charset="-120"/>
                <a:ea typeface="DFKai-SB" panose="03000509000000000000" pitchFamily="65" charset="-120"/>
              </a:rPr>
              <a:t>。 </a:t>
            </a:r>
            <a:endParaRPr lang="en-US" altLang="zh-TW" sz="20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solidFill>
                  <a:srgbClr val="3BB61A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成功</a:t>
            </a:r>
            <a:r>
              <a:rPr lang="zh-TW" altLang="en-US" sz="3200" b="1" dirty="0">
                <a:solidFill>
                  <a:srgbClr val="3BB61A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才是成功之母！</a:t>
            </a:r>
            <a:endParaRPr lang="zh-TW" altLang="en-US" sz="3200" b="1" dirty="0" smtClean="0">
              <a:solidFill>
                <a:srgbClr val="3BB61A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3200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79442" y="573301"/>
            <a:ext cx="9793357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如果孩子一直只有失敗的經歷，那孩子會變得怎麼樣呢？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這時候的孩子從失敗中學到的，就是認為自己是那種失敗的人，然後陷入挫敗、失去自信心的負面情緒中。</a:t>
            </a:r>
          </a:p>
          <a:p>
            <a:pPr fontAlgn="ctr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那麼，怎樣的支持可以幫助您的孩子，將挫折轉化為無論發生什麼她都能應付的信心呢？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fontAlgn="ctr"/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fontAlgn="ctr"/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以不五個方法教出自信不怕失敗的孩子</a:t>
            </a:r>
            <a:endParaRPr lang="en-US" altLang="zh-TW" sz="36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ctr"/>
            <a:endParaRPr lang="zh-TW" altLang="en-US" sz="2400" b="1" dirty="0" smtClean="0">
              <a:latin typeface="標楷體" pitchFamily="65" charset="-120"/>
              <a:ea typeface="標楷體" pitchFamily="65" charset="-120"/>
            </a:endParaRPr>
          </a:p>
          <a:p>
            <a:pPr fontAlgn="ctr"/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2"/>
              </a:rPr>
              <a:t>1. 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2"/>
              </a:rPr>
              <a:t>在你陪伴在孩子的左右時，鼓勵他們體驗失望和失敗的經歷。</a:t>
            </a:r>
            <a:endParaRPr lang="zh-TW" altLang="en-US" sz="2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ctr"/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2"/>
              </a:rPr>
              <a:t>2. 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2"/>
              </a:rPr>
              <a:t>獲得解決問題的經驗</a:t>
            </a:r>
            <a:endParaRPr lang="zh-TW" altLang="en-US" sz="2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ctr"/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2"/>
              </a:rPr>
              <a:t>3. 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2"/>
              </a:rPr>
              <a:t>鼓勵孩子使用「還未」這個詞語</a:t>
            </a:r>
            <a:endParaRPr lang="zh-TW" altLang="en-US" sz="2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ctr"/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2"/>
              </a:rPr>
              <a:t>4. 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2"/>
              </a:rPr>
              <a:t>接納情緒並學習管理情緒表達的經驗</a:t>
            </a:r>
            <a:endParaRPr lang="zh-TW" altLang="en-US" sz="2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ctr"/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2"/>
              </a:rPr>
              <a:t>5. 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2"/>
              </a:rPr>
              <a:t>激發孩子內在強大的決心</a:t>
            </a:r>
            <a:endParaRPr lang="zh-TW" altLang="en-US" sz="2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「空・雨・傘」｜論理力・問題解決力を鍛えるフレームワーク » サイコロジーセールス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7" t="34937" r="32023" b="32937"/>
          <a:stretch/>
        </p:blipFill>
        <p:spPr>
          <a:xfrm>
            <a:off x="6625244" y="2269375"/>
            <a:ext cx="5045826" cy="283463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9244" y="576224"/>
            <a:ext cx="6096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「雲」代表孩子在生活中遇到的困難，比如不聽大人的引導</a:t>
            </a:r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32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32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r"/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「</a:t>
            </a:r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雨」代表家長分析孩子問題的過程，要想讓孩子變得堅強，家長必須要足夠了解自己的孩子</a:t>
            </a:r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32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32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「</a:t>
            </a:r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傘」則代表最終由家長分析而得出的解決問題的辦法，也是提高孩子抗挫能力的關鍵部分。</a:t>
            </a: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080924" y="1118687"/>
            <a:ext cx="4134465" cy="769441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雲、雨、傘理論</a:t>
            </a:r>
            <a:endParaRPr lang="en-US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03224" y="4463934"/>
            <a:ext cx="914400" cy="748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事實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30441" y="4463934"/>
            <a:ext cx="914400" cy="748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解釋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282844" y="4463933"/>
            <a:ext cx="914400" cy="748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判斷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3413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受的解釋|受的意思|漢典“受”字的基本解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667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愛的解释|愛的意思|汉典“愛”字的基本解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32" y="0"/>
            <a:ext cx="6422967" cy="680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306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8288" y="775452"/>
            <a:ext cx="39041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囝囡接不接受父母的教導？</a:t>
            </a:r>
            <a:endParaRPr lang="en-US" sz="4400" b="1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08408" y="775452"/>
            <a:ext cx="41480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rgbClr val="3BB61A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囝囡愛不</a:t>
            </a:r>
            <a:r>
              <a:rPr lang="zh-TW" altLang="en-US" sz="4400" b="1" dirty="0" smtClean="0">
                <a:solidFill>
                  <a:srgbClr val="3BB61A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愛父母</a:t>
            </a:r>
            <a:r>
              <a:rPr lang="zh-TW" altLang="en-US" sz="4400" b="1" dirty="0">
                <a:solidFill>
                  <a:srgbClr val="3BB61A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的教導？</a:t>
            </a:r>
          </a:p>
        </p:txBody>
      </p:sp>
      <p:pic>
        <p:nvPicPr>
          <p:cNvPr id="4098" name="Picture 2" descr="家庭教育|愛子七不責，你做到幾個？ - 壹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88" y="2811780"/>
            <a:ext cx="3809596" cy="347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408" y="3284566"/>
            <a:ext cx="4080770" cy="252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9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感謝圖片素材, 感謝圖案免費下載- Lov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94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1396" y="356542"/>
            <a:ext cx="10241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對親子衝突的理解：可稱為親子出現糾紛或紛爭，也是指父母與子女的需求、價值觀念和利益引致實際差異或思想上出現分歧。而衝突普遍分為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言語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、</a:t>
            </a:r>
            <a:r>
              <a:rPr lang="zh-TW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肢體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、</a:t>
            </a:r>
            <a:r>
              <a:rPr lang="zh-TW" altLang="en-US" sz="2800" b="1" dirty="0">
                <a:solidFill>
                  <a:srgbClr val="3BB6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情緒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等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感官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/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五官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050" name="Picture 2" descr="https://i2.kknews.cc/04k9NiQsV1Wn5e1kEL34H9ulczcxlphIsw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833" y="2580625"/>
            <a:ext cx="2829155" cy="196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.ixintu.com/upload/jpg/20210527/297579fa7c5054da61327d067af52342_76268_800_800.jpg!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09" y="2050610"/>
            <a:ext cx="2095124" cy="209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bpic.588ku.com/element_pic/20/06/30/fb9fce9638f6263c76b2bdf3da69bc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419" y="3098172"/>
            <a:ext cx="2327131" cy="232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bpic.588ku.com/element_origin_min_pic/19/04/10/6a83e7b6e8a622472967b09007e979f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981" y="3718660"/>
            <a:ext cx="2219498" cy="251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向右箭號 2"/>
          <p:cNvSpPr/>
          <p:nvPr/>
        </p:nvSpPr>
        <p:spPr>
          <a:xfrm>
            <a:off x="2072198" y="4154046"/>
            <a:ext cx="804006" cy="467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！？</a:t>
            </a:r>
          </a:p>
        </p:txBody>
      </p:sp>
      <p:sp>
        <p:nvSpPr>
          <p:cNvPr id="4" name="向右箭號 3"/>
          <p:cNvSpPr/>
          <p:nvPr/>
        </p:nvSpPr>
        <p:spPr>
          <a:xfrm>
            <a:off x="5079076" y="4795878"/>
            <a:ext cx="101415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？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8096595" y="5581591"/>
            <a:ext cx="1014153" cy="585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2564" y="5735781"/>
            <a:ext cx="277611" cy="2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8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YouTube 和其他 9 個頁面 - 學校 - Microsoft​ Ed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9" t="65437" r="50432" b="7063"/>
          <a:stretch/>
        </p:blipFill>
        <p:spPr>
          <a:xfrm>
            <a:off x="1778922" y="1870362"/>
            <a:ext cx="7772401" cy="44413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矩形 2"/>
          <p:cNvSpPr/>
          <p:nvPr/>
        </p:nvSpPr>
        <p:spPr>
          <a:xfrm>
            <a:off x="1612969" y="546923"/>
            <a:ext cx="68018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當子女說你好</a:t>
            </a:r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煩</a:t>
            </a:r>
            <a:endParaRPr lang="en-US" altLang="zh-TW" sz="32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sz="2400" b="1" dirty="0">
                <a:latin typeface="DFKai-SB" panose="03000509000000000000" pitchFamily="65" charset="-120"/>
                <a:ea typeface="DFKai-SB" panose="03000509000000000000" pitchFamily="65" charset="-120"/>
                <a:hlinkClick r:id="rId3"/>
              </a:rPr>
              <a:t>https://</a:t>
            </a:r>
            <a:r>
              <a:rPr lang="en-US" sz="2400" b="1" dirty="0" smtClean="0">
                <a:latin typeface="DFKai-SB" panose="03000509000000000000" pitchFamily="65" charset="-120"/>
                <a:ea typeface="DFKai-SB" panose="03000509000000000000" pitchFamily="65" charset="-120"/>
                <a:hlinkClick r:id="rId3"/>
              </a:rPr>
              <a:t>www.youtube.com/watch?v=292swq5V2JM</a:t>
            </a:r>
            <a:endParaRPr lang="en-US" sz="24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sz="2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118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0375" y="1369548"/>
            <a:ext cx="76916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醫學正統說法的五種感覺器官：</a:t>
            </a:r>
          </a:p>
          <a:p>
            <a:r>
              <a:rPr lang="zh-TW" altLang="en-US" sz="36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眼睛</a:t>
            </a:r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、耳朵、嘴巴（</a:t>
            </a:r>
            <a:r>
              <a:rPr lang="zh-TW" altLang="en-US" sz="36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舌頭）</a:t>
            </a:r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、鼻子、身體（皮膚）。</a:t>
            </a:r>
            <a:endParaRPr lang="en-US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5" name="AutoShape 6" descr="矢量五官PNG图片素材下载_图片编号8965959-PNG素材网"/>
          <p:cNvSpPr>
            <a:spLocks noChangeAspect="1" noChangeArrowheads="1"/>
          </p:cNvSpPr>
          <p:nvPr/>
        </p:nvSpPr>
        <p:spPr bwMode="auto">
          <a:xfrm>
            <a:off x="2599517" y="467691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矢量五官PNG图片素材下载_图片编号8965959-PNG素材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543" y="1916137"/>
            <a:ext cx="3925014" cy="392501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60375" y="3204199"/>
            <a:ext cx="73040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最常用那一個感覺器官？而有時又會為我們帶來一些麻煩？或與別人相處帶來衝突？</a:t>
            </a:r>
            <a:endParaRPr lang="en-US" sz="4000" b="1" dirty="0">
              <a:solidFill>
                <a:srgbClr val="0000FF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0375" y="376105"/>
            <a:ext cx="53783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b="1" dirty="0">
                <a:latin typeface="DFKai-SB" panose="03000509000000000000" pitchFamily="65" charset="-120"/>
                <a:ea typeface="DFKai-SB" panose="03000509000000000000" pitchFamily="65" charset="-120"/>
              </a:rPr>
              <a:t>何謂</a:t>
            </a:r>
            <a:r>
              <a:rPr lang="zh-TW" altLang="en-US" sz="5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五官</a:t>
            </a:r>
            <a:r>
              <a:rPr lang="en-US" altLang="zh-TW" sz="5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/</a:t>
            </a:r>
            <a:r>
              <a:rPr lang="zh-TW" altLang="en-US" sz="5400" b="1" dirty="0">
                <a:latin typeface="DFKai-SB" panose="03000509000000000000" pitchFamily="65" charset="-120"/>
                <a:ea typeface="DFKai-SB" panose="03000509000000000000" pitchFamily="65" charset="-120"/>
              </a:rPr>
              <a:t>感官？</a:t>
            </a:r>
          </a:p>
        </p:txBody>
      </p:sp>
    </p:spTree>
    <p:extLst>
      <p:ext uri="{BB962C8B-B14F-4D97-AF65-F5344CB8AC3E}">
        <p14:creationId xmlns:p14="http://schemas.microsoft.com/office/powerpoint/2010/main" val="402710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1701" y="501133"/>
            <a:ext cx="104369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試從口字組成的詞語</a:t>
            </a:r>
            <a:r>
              <a:rPr lang="en-US" altLang="zh-TW" sz="4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/</a:t>
            </a:r>
            <a:r>
              <a:rPr lang="zh-TW" altLang="en-US" sz="4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成語</a:t>
            </a:r>
            <a:r>
              <a:rPr lang="en-US" altLang="zh-TW" sz="4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負面的信息！</a:t>
            </a:r>
            <a:r>
              <a:rPr lang="en-US" altLang="zh-TW" sz="4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r>
              <a:rPr lang="zh-TW" altLang="en-US" sz="4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例如：口不對心！</a:t>
            </a:r>
            <a:endParaRPr lang="en-US" altLang="zh-TW" sz="44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還有嗎？</a:t>
            </a:r>
            <a:endParaRPr 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1028" name="Picture 4" descr="https://pic.616pic.com/ys_bnew_img/00/07/10/UGyMMFaTg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869" y="2575478"/>
            <a:ext cx="4364182" cy="374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804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85542" cy="389866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6680" y="0"/>
            <a:ext cx="6135320" cy="349134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698" y="3408218"/>
            <a:ext cx="6096000" cy="344978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6680" y="3408218"/>
            <a:ext cx="6135320" cy="345063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12161" y="1268584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口是生非</a:t>
            </a:r>
            <a:endParaRPr lang="en-US" sz="32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18287" y="4589897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口沫橫</a:t>
            </a:r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飛</a:t>
            </a:r>
            <a:endParaRPr lang="en-US" sz="32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01582" y="275843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口不擇言</a:t>
            </a:r>
            <a:endParaRPr lang="en-US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78803" y="1160897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禍從口出</a:t>
            </a:r>
            <a:endParaRPr lang="en-US" sz="32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07803" y="445895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？</a:t>
            </a:r>
            <a:endParaRPr lang="en-US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81009" y="5745915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？</a:t>
            </a:r>
            <a:endParaRPr lang="en-US" sz="2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377009" y="5770201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？</a:t>
            </a:r>
            <a:endParaRPr lang="en-US" sz="2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500007" y="2409447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5691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04135" y="124928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1553" y="2679069"/>
            <a:ext cx="5548407" cy="34438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046216" y="530951"/>
            <a:ext cx="787908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b="1" dirty="0">
                <a:latin typeface="DFKai-SB" panose="03000509000000000000" pitchFamily="65" charset="-120"/>
                <a:ea typeface="DFKai-SB" panose="03000509000000000000" pitchFamily="65" charset="-120"/>
              </a:rPr>
              <a:t>在囝囡不</a:t>
            </a:r>
            <a:r>
              <a:rPr lang="zh-TW" altLang="en-US" sz="6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聽教的時候，</a:t>
            </a:r>
            <a:endParaRPr lang="en-US" altLang="zh-TW" sz="60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6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你通常會講甚麼說話？</a:t>
            </a:r>
            <a:endParaRPr lang="en-US" sz="6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9135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5888" y="2089610"/>
            <a:ext cx="3171479" cy="300455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04551" y="1083510"/>
            <a:ext cx="735122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i="0" dirty="0" smtClean="0">
                <a:solidFill>
                  <a:srgbClr val="373737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1</a:t>
            </a:r>
            <a:r>
              <a:rPr lang="zh-TW" altLang="en-US" sz="3200" b="1" i="0" dirty="0" smtClean="0">
                <a:solidFill>
                  <a:srgbClr val="373737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、你是故意要把</a:t>
            </a:r>
            <a:r>
              <a:rPr lang="zh-TW" altLang="en-US" sz="3200" b="1" dirty="0">
                <a:solidFill>
                  <a:srgbClr val="373737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我激死</a:t>
            </a:r>
            <a:r>
              <a:rPr lang="zh-TW" altLang="en-US" sz="3200" b="1" i="0" dirty="0" smtClean="0">
                <a:solidFill>
                  <a:srgbClr val="373737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嗎？</a:t>
            </a:r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200" b="1" i="0" dirty="0" smtClean="0">
                <a:solidFill>
                  <a:srgbClr val="373737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2</a:t>
            </a:r>
            <a:r>
              <a:rPr lang="zh-TW" altLang="en-US" sz="3200" b="1" i="0" dirty="0" smtClean="0">
                <a:solidFill>
                  <a:srgbClr val="373737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、你</a:t>
            </a:r>
            <a:r>
              <a:rPr lang="zh-TW" altLang="en-US" sz="3200" b="1" dirty="0">
                <a:solidFill>
                  <a:srgbClr val="373737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真係講極都</a:t>
            </a:r>
            <a:r>
              <a:rPr lang="zh-TW" altLang="en-US" sz="3200" b="1" dirty="0" smtClean="0">
                <a:solidFill>
                  <a:srgbClr val="373737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唔聽！</a:t>
            </a:r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200" b="1" i="0" dirty="0" smtClean="0">
                <a:solidFill>
                  <a:srgbClr val="373737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3</a:t>
            </a:r>
            <a:r>
              <a:rPr lang="zh-TW" altLang="en-US" sz="3200" b="1" i="0" dirty="0" smtClean="0">
                <a:solidFill>
                  <a:srgbClr val="373737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、這有</a:t>
            </a:r>
            <a:r>
              <a:rPr lang="zh-TW" altLang="en-US" sz="3200" b="1" dirty="0">
                <a:solidFill>
                  <a:srgbClr val="373737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什麼問題呀？咁就要發脾氣</a:t>
            </a:r>
            <a:r>
              <a:rPr lang="zh-TW" altLang="en-US" sz="3200" b="1" i="0" dirty="0" smtClean="0">
                <a:solidFill>
                  <a:srgbClr val="373737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！</a:t>
            </a:r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200" b="1" i="0" dirty="0" smtClean="0">
                <a:solidFill>
                  <a:srgbClr val="373737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4</a:t>
            </a:r>
            <a:r>
              <a:rPr lang="zh-TW" altLang="en-US" sz="3200" b="1" i="0" dirty="0" smtClean="0">
                <a:solidFill>
                  <a:srgbClr val="373737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、你現在是</a:t>
            </a:r>
            <a:r>
              <a:rPr lang="zh-TW" altLang="en-US" sz="3200" b="1" dirty="0">
                <a:solidFill>
                  <a:srgbClr val="373737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欠打嗎</a:t>
            </a:r>
            <a:r>
              <a:rPr lang="zh-TW" altLang="en-US" sz="3200" b="1" i="0" dirty="0" smtClean="0">
                <a:solidFill>
                  <a:srgbClr val="373737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？</a:t>
            </a:r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200" b="1" i="0" dirty="0" smtClean="0">
                <a:solidFill>
                  <a:srgbClr val="373737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5</a:t>
            </a:r>
            <a:r>
              <a:rPr lang="zh-TW" altLang="en-US" sz="3200" b="1" dirty="0">
                <a:solidFill>
                  <a:srgbClr val="373737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、點解別人</a:t>
            </a:r>
            <a:r>
              <a:rPr lang="zh-TW" altLang="en-US" sz="3200" b="1" i="0" dirty="0" smtClean="0">
                <a:solidFill>
                  <a:srgbClr val="373737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都可以，你</a:t>
            </a:r>
            <a:r>
              <a:rPr lang="zh-TW" altLang="en-US" sz="3200" b="1" dirty="0">
                <a:solidFill>
                  <a:srgbClr val="373737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就唔得？</a:t>
            </a:r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200" b="1" i="0" dirty="0" smtClean="0">
                <a:solidFill>
                  <a:srgbClr val="373737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6</a:t>
            </a:r>
            <a:r>
              <a:rPr lang="zh-TW" altLang="en-US" sz="3200" b="1" i="0" dirty="0" smtClean="0">
                <a:solidFill>
                  <a:srgbClr val="373737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、</a:t>
            </a:r>
            <a:r>
              <a:rPr lang="zh-TW" altLang="en-US" sz="3200" b="1" dirty="0">
                <a:solidFill>
                  <a:srgbClr val="373737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你夠膽再講多一次？</a:t>
            </a:r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200" b="1" i="0" dirty="0" smtClean="0">
                <a:solidFill>
                  <a:srgbClr val="373737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7</a:t>
            </a:r>
            <a:r>
              <a:rPr lang="zh-TW" altLang="en-US" sz="3200" b="1" i="0" dirty="0" smtClean="0">
                <a:solidFill>
                  <a:srgbClr val="373737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、</a:t>
            </a:r>
            <a:r>
              <a:rPr lang="zh-TW" altLang="en-US" sz="3200" b="1" dirty="0">
                <a:solidFill>
                  <a:srgbClr val="373737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</a:t>
            </a:r>
            <a:r>
              <a:rPr lang="zh-TW" altLang="en-US" sz="3200" b="1" dirty="0" smtClean="0">
                <a:solidFill>
                  <a:srgbClr val="373737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現在</a:t>
            </a:r>
            <a:r>
              <a:rPr lang="zh-TW" altLang="en-US" sz="3200" b="1" i="0" dirty="0" smtClean="0">
                <a:solidFill>
                  <a:srgbClr val="373737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是什麼</a:t>
            </a:r>
            <a:r>
              <a:rPr lang="zh-TW" altLang="en-US" sz="3200" b="1" dirty="0">
                <a:solidFill>
                  <a:srgbClr val="373737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態度呀？</a:t>
            </a:r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200" b="1" i="0" dirty="0" smtClean="0">
                <a:solidFill>
                  <a:srgbClr val="373737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8</a:t>
            </a:r>
            <a:r>
              <a:rPr lang="zh-TW" altLang="en-US" sz="3200" b="1" i="0" dirty="0" smtClean="0">
                <a:solidFill>
                  <a:srgbClr val="373737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、你是不是又</a:t>
            </a:r>
            <a:r>
              <a:rPr lang="zh-TW" altLang="en-US" sz="3200" b="1" dirty="0" smtClean="0">
                <a:solidFill>
                  <a:srgbClr val="373737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偷什麼</a:t>
            </a:r>
            <a:r>
              <a:rPr lang="zh-TW" altLang="en-US" sz="3200" b="1" i="0" dirty="0" smtClean="0">
                <a:solidFill>
                  <a:srgbClr val="373737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東西？</a:t>
            </a:r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200" b="1" i="0" dirty="0" smtClean="0">
                <a:solidFill>
                  <a:srgbClr val="373737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9</a:t>
            </a:r>
            <a:r>
              <a:rPr lang="zh-TW" altLang="en-US" sz="3200" b="1" i="0" dirty="0" smtClean="0">
                <a:solidFill>
                  <a:srgbClr val="373737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、</a:t>
            </a:r>
            <a:r>
              <a:rPr lang="zh-TW" altLang="en-US" sz="3200" b="1" dirty="0">
                <a:solidFill>
                  <a:srgbClr val="373737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</a:t>
            </a:r>
            <a:r>
              <a:rPr lang="zh-TW" altLang="en-US" sz="3200" b="1" dirty="0" smtClean="0">
                <a:solidFill>
                  <a:srgbClr val="373737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唔做</a:t>
            </a:r>
            <a:r>
              <a:rPr lang="zh-TW" altLang="en-US" sz="3200" b="1" i="0" dirty="0" smtClean="0">
                <a:solidFill>
                  <a:srgbClr val="373737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，我</a:t>
            </a:r>
            <a:r>
              <a:rPr lang="zh-TW" altLang="en-US" sz="3200" b="1" dirty="0">
                <a:solidFill>
                  <a:srgbClr val="373737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就唔會比</a:t>
            </a:r>
            <a:r>
              <a:rPr lang="zh-TW" altLang="en-US" sz="3200" b="1" i="0" dirty="0" smtClean="0">
                <a:solidFill>
                  <a:srgbClr val="373737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你⋯</a:t>
            </a:r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3200" b="1" i="0" dirty="0" smtClean="0">
                <a:solidFill>
                  <a:srgbClr val="373737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10</a:t>
            </a:r>
            <a:r>
              <a:rPr lang="zh-TW" altLang="en-US" sz="3200" b="1" i="0" dirty="0" smtClean="0">
                <a:solidFill>
                  <a:srgbClr val="373737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、我下次</a:t>
            </a:r>
            <a:r>
              <a:rPr lang="zh-TW" altLang="en-US" sz="3200" b="1" dirty="0">
                <a:solidFill>
                  <a:srgbClr val="373737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再不會帶</a:t>
            </a:r>
            <a:r>
              <a:rPr lang="zh-TW" altLang="en-US" sz="3200" b="1" i="0" dirty="0" smtClean="0">
                <a:solidFill>
                  <a:srgbClr val="373737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你出來！</a:t>
            </a:r>
            <a:endParaRPr lang="en-US" sz="32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4551" y="135373"/>
            <a:ext cx="2031325" cy="83099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小</a:t>
            </a:r>
            <a:r>
              <a:rPr lang="zh-TW" altLang="en-US" sz="4800" b="1" dirty="0" smtClean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測試</a:t>
            </a:r>
            <a:endParaRPr lang="en-US" sz="4800" b="1" dirty="0">
              <a:solidFill>
                <a:srgbClr val="0000FF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59141" y="4979325"/>
            <a:ext cx="1504603" cy="191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32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1569</Words>
  <Application>Microsoft Office PowerPoint</Application>
  <PresentationFormat>寬螢幕</PresentationFormat>
  <Paragraphs>132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2" baseType="lpstr">
      <vt:lpstr>標楷體</vt:lpstr>
      <vt:lpstr>標楷體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LAM, Yat-fung</dc:creator>
  <cp:lastModifiedBy>LAM, Yat-fung</cp:lastModifiedBy>
  <cp:revision>63</cp:revision>
  <cp:lastPrinted>2024-06-03T06:11:09Z</cp:lastPrinted>
  <dcterms:created xsi:type="dcterms:W3CDTF">2024-05-31T01:16:22Z</dcterms:created>
  <dcterms:modified xsi:type="dcterms:W3CDTF">2024-10-14T06:20:44Z</dcterms:modified>
</cp:coreProperties>
</file>